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HelveticaNeue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e47f5e07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e47f5e07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2d05d40d4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2d05d40d4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2d05d40d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2d05d40d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2d05d40d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2d05d40d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e47f5e07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e47f5e07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e47f5e07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e47f5e07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e47f5e07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e47f5e07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47f5e07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e47f5e07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e4ea6a6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e4ea6a6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e47f5e07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e47f5e07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316756f7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316756f7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Helpdesk improvement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HCD for framing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for interfaces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design for orchestration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2d05d40d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2d05d40d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Kelsey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e47f5e07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e47f5e07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Kelsey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e47f5e07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e47f5e07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Kelsey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2d05d40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2d05d40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e47f5e07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e47f5e07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316756f7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316756f7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e47f5e0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e47f5e0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e47f5e07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e47f5e0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e47f5e07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e47f5e07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e47f5e07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e47f5e07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e47f5e07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e47f5e07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5C397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09175" y="1943938"/>
            <a:ext cx="7325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  <a:defRPr b="1" sz="5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  <a:defRPr b="1" sz="5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  <a:defRPr b="1" sz="5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  <a:defRPr b="1" sz="5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  <a:defRPr b="1" sz="5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  <a:defRPr b="1" sz="5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  <a:defRPr b="1" sz="5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  <a:defRPr b="1" sz="5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100" y="1242650"/>
            <a:ext cx="484924" cy="4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909175" y="3255675"/>
            <a:ext cx="24612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rgbClr val="CCC4D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">
  <p:cSld name="SECTION_HEADER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909150" y="427036"/>
            <a:ext cx="732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3600"/>
              <a:buFont typeface="Montserrat"/>
              <a:buNone/>
              <a:defRPr b="1" sz="3600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7859358" y="4549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909150" y="1419436"/>
            <a:ext cx="73257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EE53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5725" y="45495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909150" y="2206600"/>
            <a:ext cx="3218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1"/>
          <p:cNvSpPr txBox="1"/>
          <p:nvPr>
            <p:ph idx="3" type="body"/>
          </p:nvPr>
        </p:nvSpPr>
        <p:spPr>
          <a:xfrm>
            <a:off x="5016750" y="2206600"/>
            <a:ext cx="3218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SECTION_HEADER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EE53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">
  <p:cSld name="SECTION_HEADER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93025" y="1101750"/>
            <a:ext cx="2577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EE53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13"/>
          <p:cNvGrpSpPr/>
          <p:nvPr/>
        </p:nvGrpSpPr>
        <p:grpSpPr>
          <a:xfrm>
            <a:off x="5398503" y="342909"/>
            <a:ext cx="3745494" cy="4800585"/>
            <a:chOff x="-5" y="8"/>
            <a:chExt cx="6255000" cy="8946300"/>
          </a:xfrm>
        </p:grpSpPr>
        <p:grpSp>
          <p:nvGrpSpPr>
            <p:cNvPr id="58" name="Google Shape;58;p13"/>
            <p:cNvGrpSpPr/>
            <p:nvPr/>
          </p:nvGrpSpPr>
          <p:grpSpPr>
            <a:xfrm>
              <a:off x="-5" y="8"/>
              <a:ext cx="6255000" cy="8946300"/>
              <a:chOff x="-4" y="9"/>
              <a:chExt cx="6255000" cy="8946300"/>
            </a:xfrm>
          </p:grpSpPr>
          <p:sp>
            <p:nvSpPr>
              <p:cNvPr id="59" name="Google Shape;59;p13"/>
              <p:cNvSpPr/>
              <p:nvPr/>
            </p:nvSpPr>
            <p:spPr>
              <a:xfrm>
                <a:off x="-4" y="9"/>
                <a:ext cx="6255000" cy="8946300"/>
              </a:xfrm>
              <a:prstGeom prst="roundRect">
                <a:avLst>
                  <a:gd fmla="val 2077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Helvetica Neue Light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grpSp>
            <p:nvGrpSpPr>
              <p:cNvPr id="60" name="Google Shape;60;p13"/>
              <p:cNvGrpSpPr/>
              <p:nvPr/>
            </p:nvGrpSpPr>
            <p:grpSpPr>
              <a:xfrm>
                <a:off x="175285" y="246203"/>
                <a:ext cx="974091" cy="232800"/>
                <a:chOff x="-1" y="0"/>
                <a:chExt cx="974091" cy="232800"/>
              </a:xfrm>
            </p:grpSpPr>
            <p:sp>
              <p:nvSpPr>
                <p:cNvPr id="61" name="Google Shape;61;p13"/>
                <p:cNvSpPr/>
                <p:nvPr/>
              </p:nvSpPr>
              <p:spPr>
                <a:xfrm>
                  <a:off x="370645" y="0"/>
                  <a:ext cx="232800" cy="232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200"/>
                    <a:buFont typeface="Helvetica Neue Light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  <p:sp>
              <p:nvSpPr>
                <p:cNvPr id="62" name="Google Shape;62;p13"/>
                <p:cNvSpPr/>
                <p:nvPr/>
              </p:nvSpPr>
              <p:spPr>
                <a:xfrm>
                  <a:off x="-1" y="0"/>
                  <a:ext cx="232800" cy="232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200"/>
                    <a:buFont typeface="Helvetica Neue Light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  <p:sp>
              <p:nvSpPr>
                <p:cNvPr id="63" name="Google Shape;63;p13"/>
                <p:cNvSpPr/>
                <p:nvPr/>
              </p:nvSpPr>
              <p:spPr>
                <a:xfrm>
                  <a:off x="741290" y="0"/>
                  <a:ext cx="232800" cy="232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200"/>
                    <a:buFont typeface="Helvetica Neue Light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</p:grpSp>
        <p:sp>
          <p:nvSpPr>
            <p:cNvPr id="64" name="Google Shape;64;p13"/>
            <p:cNvSpPr/>
            <p:nvPr/>
          </p:nvSpPr>
          <p:spPr>
            <a:xfrm>
              <a:off x="148691" y="683317"/>
              <a:ext cx="6106200" cy="826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793025" y="1929650"/>
            <a:ext cx="40476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4">
  <p:cSld name="SECTION_HEADER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SECTION_HEADER_3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909150" y="863200"/>
            <a:ext cx="7325700" cy="32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6000"/>
              <a:buFont typeface="Montserrat"/>
              <a:buNone/>
              <a:defRPr b="1" sz="6000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7859358" y="4549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909150" y="4221575"/>
            <a:ext cx="73257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EE53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5725" y="45495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1">
  <p:cSld name="SECTION_HEADER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7859358" y="4549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5725" y="45495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type="title"/>
          </p:nvPr>
        </p:nvSpPr>
        <p:spPr>
          <a:xfrm>
            <a:off x="909150" y="427036"/>
            <a:ext cx="732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3600"/>
              <a:buFont typeface="Montserrat"/>
              <a:buNone/>
              <a:defRPr b="1" sz="3600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909150" y="1419436"/>
            <a:ext cx="73257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EE53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909150" y="2206600"/>
            <a:ext cx="7325700" cy="20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2">
  <p:cSld name="SECTION_HEADER_6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7859358" y="4549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5725" y="45495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909150" y="427036"/>
            <a:ext cx="732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3600"/>
              <a:buFont typeface="Montserrat"/>
              <a:buNone/>
              <a:defRPr b="1" sz="3600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909150" y="1419436"/>
            <a:ext cx="73257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EE53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909150" y="2206600"/>
            <a:ext cx="7325700" cy="20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3">
  <p:cSld name="SECTION_HEADER_7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7859358" y="4549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5725" y="45495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909150" y="427036"/>
            <a:ext cx="732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3600"/>
              <a:buFont typeface="Montserrat"/>
              <a:buNone/>
              <a:defRPr b="1" sz="3600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20"/>
          <p:cNvSpPr txBox="1"/>
          <p:nvPr>
            <p:ph idx="1" type="subTitle"/>
          </p:nvPr>
        </p:nvSpPr>
        <p:spPr>
          <a:xfrm>
            <a:off x="909150" y="1419436"/>
            <a:ext cx="73257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EE53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909150" y="2206600"/>
            <a:ext cx="7325700" cy="20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859358" y="4549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5725" y="45495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9150" y="427036"/>
            <a:ext cx="732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3600"/>
              <a:buFont typeface="Montserrat"/>
              <a:buNone/>
              <a:defRPr b="1" sz="3600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909150" y="1419436"/>
            <a:ext cx="73257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EE53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909150" y="2206600"/>
            <a:ext cx="73257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">
  <p:cSld name="TITLE_2">
    <p:bg>
      <p:bgPr>
        <a:solidFill>
          <a:srgbClr val="5C3977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909150" y="1465050"/>
            <a:ext cx="732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7859358" y="4549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909150" y="2457450"/>
            <a:ext cx="73257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5725" y="45495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diagonal">
  <p:cSld name="TITLE_2_1">
    <p:bg>
      <p:bgPr>
        <a:solidFill>
          <a:srgbClr val="5C3977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 rot="-2700000">
            <a:off x="-326541" y="1060350"/>
            <a:ext cx="7325768" cy="18430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  <a:defRPr b="1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7859358" y="4549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560000" y="3018425"/>
            <a:ext cx="29811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CC4D5"/>
                </a:solidFill>
              </a:defRPr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5725" y="45495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1_1">
    <p:bg>
      <p:bgPr>
        <a:solidFill>
          <a:srgbClr val="5C3977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9538" y="2329288"/>
            <a:ext cx="484924" cy="4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TITLE_1">
    <p:bg>
      <p:bgPr>
        <a:solidFill>
          <a:srgbClr val="5C3977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5852800" y="1987600"/>
            <a:ext cx="22176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7775" wrap="square" tIns="0">
            <a:noAutofit/>
          </a:bodyPr>
          <a:lstStyle/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rPr>
              <a:t>hello@fearless.tech</a:t>
            </a:r>
            <a:endParaRPr b="1" i="0" sz="10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rPr>
              <a:t>8 Market Place, Suite 304</a:t>
            </a:r>
            <a:endParaRPr b="1" i="0" sz="10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rPr>
              <a:t>Baltimore, MD 21202</a:t>
            </a:r>
            <a:endParaRPr b="1" i="0" sz="10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fearless.tech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rPr>
              <a:t>(410) 394-9600 </a:t>
            </a:r>
            <a:endParaRPr b="1" i="0" sz="10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rPr>
              <a:t>DUNS #: 829602304, Cage Code: 5BS71</a:t>
            </a:r>
            <a:endParaRPr b="0" i="0" sz="8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rPr>
              <a:t>Certifications: Maryland MBE/DBE, SDB, </a:t>
            </a:r>
            <a:endParaRPr b="0" i="0" sz="8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rPr>
              <a:t>HUBZone Certified, 8(a) Certified</a:t>
            </a:r>
            <a:endParaRPr b="0" i="0" sz="8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rPr>
              <a:t>NAICS Codes: 541330 541430 541490 </a:t>
            </a:r>
            <a:endParaRPr b="0" i="0" sz="8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0" lvl="0" marL="57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CCC4D5"/>
                </a:solidFill>
                <a:latin typeface="Montserrat"/>
                <a:ea typeface="Montserrat"/>
                <a:cs typeface="Montserrat"/>
                <a:sym typeface="Montserrat"/>
              </a:rPr>
              <a:t>541511 541512 541519 541990</a:t>
            </a:r>
            <a:endParaRPr b="0" i="0" sz="800" u="none" cap="none" strike="noStrike">
              <a:solidFill>
                <a:srgbClr val="CCC4D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02725" y="1201047"/>
            <a:ext cx="1678275" cy="3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1_1">
    <p:bg>
      <p:bgPr>
        <a:solidFill>
          <a:srgbClr val="5C3977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1_1_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SECTION_HEADER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909150" y="1008275"/>
            <a:ext cx="73257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13000"/>
              <a:buFont typeface="Montserrat"/>
              <a:buNone/>
              <a:defRPr b="1" sz="13000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859358" y="4549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909150" y="4221575"/>
            <a:ext cx="7325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EE53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5725" y="45495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977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5C397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838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8388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8388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8388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8388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8388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8388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8388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8388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7F83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909175" y="1943950"/>
            <a:ext cx="7636200" cy="11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Fearless Service Design</a:t>
            </a:r>
            <a:endParaRPr/>
          </a:p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909175" y="3255675"/>
            <a:ext cx="24612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909150" y="1465050"/>
            <a:ext cx="732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r>
              <a:rPr lang="en"/>
              <a:t> Mapping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31"/>
          <p:cNvGrpSpPr/>
          <p:nvPr/>
        </p:nvGrpSpPr>
        <p:grpSpPr>
          <a:xfrm>
            <a:off x="805405" y="608928"/>
            <a:ext cx="7533190" cy="3550335"/>
            <a:chOff x="3100375" y="1720876"/>
            <a:chExt cx="5645376" cy="2660623"/>
          </a:xfrm>
        </p:grpSpPr>
        <p:pic>
          <p:nvPicPr>
            <p:cNvPr id="168" name="Google Shape;16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00375" y="1763594"/>
              <a:ext cx="1241926" cy="2613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7063" y="1745432"/>
              <a:ext cx="1208393" cy="2636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91315" y="1720876"/>
              <a:ext cx="1264289" cy="2660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81465" y="1720895"/>
              <a:ext cx="1264287" cy="26605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31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SBA Learning Platform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0" l="0" r="803" t="0"/>
          <a:stretch/>
        </p:blipFill>
        <p:spPr>
          <a:xfrm>
            <a:off x="333987" y="488013"/>
            <a:ext cx="8476026" cy="33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SBA Learning Platform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 b="5410" l="4384" r="721" t="0"/>
          <a:stretch/>
        </p:blipFill>
        <p:spPr>
          <a:xfrm>
            <a:off x="1001737" y="79050"/>
            <a:ext cx="7140525" cy="398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Baltimore City Health Department CHARMcare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Centers for Medicare and Medicaid Services ShopCMS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b="0" l="0" r="0" t="16464"/>
          <a:stretch/>
        </p:blipFill>
        <p:spPr>
          <a:xfrm>
            <a:off x="1748500" y="322575"/>
            <a:ext cx="5647004" cy="4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 rotWithShape="1">
          <a:blip r:embed="rId3">
            <a:alphaModFix/>
          </a:blip>
          <a:srcRect b="0" l="0" r="0" t="4415"/>
          <a:stretch/>
        </p:blipFill>
        <p:spPr>
          <a:xfrm>
            <a:off x="973438" y="109450"/>
            <a:ext cx="7197125" cy="461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CMS Medicare Payment System Modernization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Centers for Medicare and Medicaid Services ShopCMS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7324"/>
            <a:ext cx="9144003" cy="3812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CMS </a:t>
            </a:r>
            <a:r>
              <a:rPr lang="en"/>
              <a:t>Medicare Payment System Modernization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b="1883" l="0" r="0" t="0"/>
          <a:stretch/>
        </p:blipFill>
        <p:spPr>
          <a:xfrm>
            <a:off x="138500" y="532400"/>
            <a:ext cx="8867003" cy="38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OPA Health Uncommon Table</a:t>
            </a:r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 rotWithShape="1">
          <a:blip r:embed="rId3">
            <a:alphaModFix/>
          </a:blip>
          <a:srcRect b="2286" l="0" r="0" t="0"/>
          <a:stretch/>
        </p:blipFill>
        <p:spPr>
          <a:xfrm>
            <a:off x="152400" y="494650"/>
            <a:ext cx="8839203" cy="36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909150" y="1465050"/>
            <a:ext cx="732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Co-design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501" y="2154850"/>
            <a:ext cx="4594500" cy="29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909150" y="427036"/>
            <a:ext cx="732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do</a:t>
            </a:r>
            <a:endParaRPr/>
          </a:p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909150" y="1292200"/>
            <a:ext cx="7325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E5340"/>
                </a:solidFill>
              </a:rPr>
              <a:t>We take a human-centered approach to incrementally solve large, complex problems.</a:t>
            </a:r>
            <a:endParaRPr/>
          </a:p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909150" y="2096525"/>
            <a:ext cx="4016100" cy="23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Design Research</a:t>
            </a:r>
            <a:r>
              <a:rPr lang="en" sz="1200"/>
              <a:t> provides insight into the people using and providing government services.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User Experience Design</a:t>
            </a:r>
            <a:r>
              <a:rPr lang="en" sz="1200"/>
              <a:t> architects how people interact with and perceive government services.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Product Design </a:t>
            </a:r>
            <a:r>
              <a:rPr lang="en" sz="1200">
                <a:solidFill>
                  <a:srgbClr val="7F8388"/>
                </a:solidFill>
              </a:rPr>
              <a:t>builds interfaces for people to access government services.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 Design</a:t>
            </a:r>
            <a:r>
              <a:rPr lang="en" sz="1200"/>
              <a:t> orchestrates the people, processes and products of government services.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0"/>
          <p:cNvPicPr preferRelativeResize="0"/>
          <p:nvPr/>
        </p:nvPicPr>
        <p:blipFill rotWithShape="1">
          <a:blip r:embed="rId3">
            <a:alphaModFix/>
          </a:blip>
          <a:srcRect b="18467" l="0" r="0" t="19788"/>
          <a:stretch/>
        </p:blipFill>
        <p:spPr>
          <a:xfrm>
            <a:off x="295725" y="362775"/>
            <a:ext cx="8552547" cy="3960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CHARMcare “</a:t>
            </a:r>
            <a:r>
              <a:rPr lang="en"/>
              <a:t>How Might We?”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1"/>
          <p:cNvPicPr preferRelativeResize="0"/>
          <p:nvPr/>
        </p:nvPicPr>
        <p:blipFill rotWithShape="1">
          <a:blip r:embed="rId3">
            <a:alphaModFix/>
          </a:blip>
          <a:srcRect b="5784" l="5296" r="12588" t="30787"/>
          <a:stretch/>
        </p:blipFill>
        <p:spPr>
          <a:xfrm>
            <a:off x="1104112" y="335650"/>
            <a:ext cx="6935776" cy="40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CHARMcare </a:t>
            </a:r>
            <a:r>
              <a:rPr lang="en"/>
              <a:t>Crazy 8’s </a:t>
            </a:r>
            <a:r>
              <a:rPr lang="en"/>
              <a:t>and Dot Voting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b="20578" l="0" r="0" t="13697"/>
          <a:stretch/>
        </p:blipFill>
        <p:spPr>
          <a:xfrm>
            <a:off x="2192762" y="207325"/>
            <a:ext cx="4758476" cy="41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CHARMcare Rapid </a:t>
            </a:r>
            <a:r>
              <a:rPr lang="en"/>
              <a:t>Prototyping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Fearless Design Principles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E5340"/>
                </a:solidFill>
              </a:rPr>
              <a:t>Human-centered</a:t>
            </a:r>
            <a:endParaRPr b="1" sz="1400">
              <a:solidFill>
                <a:srgbClr val="EE53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Focus on the people using and providing government services.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E5340"/>
                </a:solidFill>
              </a:rPr>
              <a:t>Inclusive</a:t>
            </a:r>
            <a:endParaRPr b="1" sz="1400">
              <a:solidFill>
                <a:srgbClr val="EE53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Involve a broad spectrum of people in the design process.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E5340"/>
                </a:solidFill>
              </a:rPr>
              <a:t>Agile</a:t>
            </a:r>
            <a:endParaRPr b="1" sz="1400">
              <a:solidFill>
                <a:srgbClr val="EE53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Improve solutions incrementally over time through iterative feedback.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E5340"/>
                </a:solidFill>
              </a:rPr>
              <a:t>Purple</a:t>
            </a:r>
            <a:endParaRPr b="1" sz="1400">
              <a:solidFill>
                <a:srgbClr val="EE53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Rally around people and value not requirements.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461975" y="477191"/>
            <a:ext cx="7325700" cy="32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Service Design</a:t>
            </a:r>
            <a:r>
              <a:rPr b="0" lang="en" sz="4200"/>
              <a:t> </a:t>
            </a:r>
            <a:br>
              <a:rPr b="0" lang="en" sz="4200"/>
            </a:br>
            <a:r>
              <a:rPr b="0" lang="en" sz="4200"/>
              <a:t>is the orchestration </a:t>
            </a:r>
            <a:br>
              <a:rPr b="0" lang="en" sz="4200"/>
            </a:br>
            <a:r>
              <a:rPr b="0" lang="en" sz="4200"/>
              <a:t>of </a:t>
            </a:r>
            <a:r>
              <a:rPr lang="en" sz="4200"/>
              <a:t>people</a:t>
            </a:r>
            <a:r>
              <a:rPr b="0" lang="en" sz="4200"/>
              <a:t>, </a:t>
            </a:r>
            <a:r>
              <a:rPr lang="en" sz="4200"/>
              <a:t>products</a:t>
            </a:r>
            <a:r>
              <a:rPr b="0" lang="en" sz="4200"/>
              <a:t> </a:t>
            </a:r>
            <a:br>
              <a:rPr b="0" lang="en" sz="4200"/>
            </a:br>
            <a:r>
              <a:rPr b="0" lang="en" sz="4200"/>
              <a:t>and </a:t>
            </a:r>
            <a:r>
              <a:rPr lang="en" sz="4200"/>
              <a:t>processes</a:t>
            </a:r>
            <a:r>
              <a:rPr b="0" lang="en" sz="4200"/>
              <a:t>.</a:t>
            </a:r>
            <a:endParaRPr b="0" sz="4200"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150" y="1773950"/>
            <a:ext cx="6464370" cy="336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Experience Obstacles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Misalignment</a:t>
            </a:r>
            <a:r>
              <a:rPr lang="en"/>
              <a:t> of customer and organizational value.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Narrow understanding of customer experience.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buy-in from key </a:t>
            </a:r>
            <a:r>
              <a:rPr lang="en"/>
              <a:t>decision makers a</a:t>
            </a:r>
            <a:r>
              <a:rPr lang="en"/>
              <a:t>nd groups.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20474" l="0" r="0" t="11298"/>
          <a:stretch/>
        </p:blipFill>
        <p:spPr>
          <a:xfrm>
            <a:off x="4572000" y="2015575"/>
            <a:ext cx="4199026" cy="286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Design Solutions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Stakeholder mapping defines influencers and impacted groups.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Experience mapping builds shared understanding and empathy.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Co-design generates authentic solutions and commitment.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14257" l="13368" r="20353" t="13955"/>
          <a:stretch/>
        </p:blipFill>
        <p:spPr>
          <a:xfrm>
            <a:off x="3943350" y="2373375"/>
            <a:ext cx="4836700" cy="261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909150" y="1465050"/>
            <a:ext cx="732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Mapping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75" y="460425"/>
            <a:ext cx="7814248" cy="42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Baltimore City Health Department CHARMcare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909150" y="4159275"/>
            <a:ext cx="73257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CMS </a:t>
            </a:r>
            <a:r>
              <a:rPr lang="en"/>
              <a:t>Medicare Payment System Modernization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b="573" l="2566" r="964" t="573"/>
          <a:stretch/>
        </p:blipFill>
        <p:spPr>
          <a:xfrm>
            <a:off x="118813" y="947825"/>
            <a:ext cx="8906374" cy="324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earl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